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735763" cy="9866313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22D152-FF2A-4000-ACCD-92C03E242495}" v="107" dt="2021-04-07T09:59:05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Copy%20of%201%20K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2%20KI%20MAG,%207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2%20KI%20MAG,%207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2%20KE%20UN,%206.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3%20KE%20UN,%207.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3%20KT%20VS,%207.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3%20KT%20UN,%207.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1%20KE%20MAG,%207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2%20KE%20MAG,%207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2%20KI%20MAG,%207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univerzamb-my.sharepoint.com/personal/zorka_novak_um_si/Documents/Zorka%20Prodekanstvo/Komisija%20za%20studijske%20zadeve%20FKKT/2019-2020/Korona%20corona%20razne%20zadeve/Na&#269;rt%20za%20pomlad%202021/Opravljeni%20izpiti%20april%202021/1%20KI%20MAG,%207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1. </a:t>
            </a:r>
            <a:r>
              <a:rPr lang="en-US" dirty="0" err="1"/>
              <a:t>letnik</a:t>
            </a:r>
            <a:r>
              <a:rPr lang="en-US" dirty="0"/>
              <a:t> (</a:t>
            </a:r>
            <a:r>
              <a:rPr lang="en-US" dirty="0" err="1"/>
              <a:t>prvič</a:t>
            </a:r>
            <a:r>
              <a:rPr lang="en-US" dirty="0"/>
              <a:t> </a:t>
            </a:r>
            <a:r>
              <a:rPr lang="en-US" dirty="0" err="1"/>
              <a:t>vpisani</a:t>
            </a:r>
            <a:r>
              <a:rPr lang="en-US" dirty="0"/>
              <a:t>) </a:t>
            </a:r>
          </a:p>
        </c:rich>
      </c:tx>
      <c:layout>
        <c:manualLayout>
          <c:xMode val="edge"/>
          <c:yMode val="edge"/>
          <c:x val="0.37562223062357192"/>
          <c:y val="3.42304816832211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6.7714353683196032E-2"/>
          <c:y val="0.10530745853031036"/>
          <c:w val="0.9109821856100232"/>
          <c:h val="0.79794997838152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'[Copy of 1 KT VS, 6.4.xlsx]Sheet2'!$B$5</c:f>
              <c:strCache>
                <c:ptCount val="1"/>
                <c:pt idx="0">
                  <c:v>UNI KI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1 KT VS, 6.4.xlsx]Sheet2'!$C$4:$E$4</c:f>
              <c:strCache>
                <c:ptCount val="3"/>
                <c:pt idx="0">
                  <c:v>Fizika I</c:v>
                </c:pt>
                <c:pt idx="1">
                  <c:v>Matematika A, I</c:v>
                </c:pt>
                <c:pt idx="2">
                  <c:v>Spl. kemija</c:v>
                </c:pt>
              </c:strCache>
            </c:strRef>
          </c:cat>
          <c:val>
            <c:numRef>
              <c:f>'[Copy of 1 KT VS, 6.4.xlsx]Sheet2'!$C$5:$E$5</c:f>
              <c:numCache>
                <c:formatCode>0%</c:formatCode>
                <c:ptCount val="3"/>
                <c:pt idx="0">
                  <c:v>0.33</c:v>
                </c:pt>
                <c:pt idx="1">
                  <c:v>0.22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64-45CE-A31B-086EC4D92C49}"/>
            </c:ext>
          </c:extLst>
        </c:ser>
        <c:ser>
          <c:idx val="1"/>
          <c:order val="1"/>
          <c:tx>
            <c:strRef>
              <c:f>'[Copy of 1 KT VS, 6.4.xlsx]Sheet2'!$B$6</c:f>
              <c:strCache>
                <c:ptCount val="1"/>
                <c:pt idx="0">
                  <c:v>UNI KE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1 KT VS, 6.4.xlsx]Sheet2'!$C$4:$E$4</c:f>
              <c:strCache>
                <c:ptCount val="3"/>
                <c:pt idx="0">
                  <c:v>Fizika I</c:v>
                </c:pt>
                <c:pt idx="1">
                  <c:v>Matematika A, I</c:v>
                </c:pt>
                <c:pt idx="2">
                  <c:v>Spl. kemija</c:v>
                </c:pt>
              </c:strCache>
            </c:strRef>
          </c:cat>
          <c:val>
            <c:numRef>
              <c:f>'[Copy of 1 KT VS, 6.4.xlsx]Sheet2'!$C$6:$E$6</c:f>
              <c:numCache>
                <c:formatCode>0%</c:formatCode>
                <c:ptCount val="3"/>
                <c:pt idx="0">
                  <c:v>0.33</c:v>
                </c:pt>
                <c:pt idx="1">
                  <c:v>0.2</c:v>
                </c:pt>
                <c:pt idx="2">
                  <c:v>0.38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64-45CE-A31B-086EC4D92C49}"/>
            </c:ext>
          </c:extLst>
        </c:ser>
        <c:ser>
          <c:idx val="2"/>
          <c:order val="2"/>
          <c:tx>
            <c:strRef>
              <c:f>'[Copy of 1 KT VS, 6.4.xlsx]Sheet2'!$B$7</c:f>
              <c:strCache>
                <c:ptCount val="1"/>
                <c:pt idx="0">
                  <c:v>VS KT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'[Copy of 1 KT VS, 6.4.xlsx]Sheet2'!$C$4:$E$4</c:f>
              <c:strCache>
                <c:ptCount val="3"/>
                <c:pt idx="0">
                  <c:v>Fizika I</c:v>
                </c:pt>
                <c:pt idx="1">
                  <c:v>Matematika A, I</c:v>
                </c:pt>
                <c:pt idx="2">
                  <c:v>Spl. kemija</c:v>
                </c:pt>
              </c:strCache>
            </c:strRef>
          </c:cat>
          <c:val>
            <c:numRef>
              <c:f>'[Copy of 1 KT VS, 6.4.xlsx]Sheet2'!$C$7:$E$7</c:f>
              <c:numCache>
                <c:formatCode>0%</c:formatCode>
                <c:ptCount val="3"/>
                <c:pt idx="0">
                  <c:v>0.28000000000000003</c:v>
                </c:pt>
                <c:pt idx="1">
                  <c:v>0.17</c:v>
                </c:pt>
                <c:pt idx="2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464-45CE-A31B-086EC4D92C4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078047688"/>
        <c:axId val="1078043096"/>
      </c:barChart>
      <c:catAx>
        <c:axId val="1078047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78043096"/>
        <c:crosses val="autoZero"/>
        <c:auto val="1"/>
        <c:lblAlgn val="ctr"/>
        <c:lblOffset val="100"/>
        <c:noMultiLvlLbl val="0"/>
      </c:catAx>
      <c:valAx>
        <c:axId val="10780430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78047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167560791872661"/>
          <c:y val="0.32461514867116797"/>
          <c:w val="0.28923908369194923"/>
          <c:h val="0.116054322062961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</a:t>
            </a:r>
            <a:r>
              <a:rPr lang="en-US" dirty="0" err="1"/>
              <a:t>letnik</a:t>
            </a:r>
            <a:r>
              <a:rPr lang="en-US" dirty="0"/>
              <a:t> MAG KI (</a:t>
            </a:r>
            <a:r>
              <a:rPr lang="en-US" dirty="0" err="1"/>
              <a:t>smer</a:t>
            </a:r>
            <a:r>
              <a:rPr lang="en-US" baseline="0" dirty="0"/>
              <a:t> KI, </a:t>
            </a:r>
            <a:r>
              <a:rPr lang="en-US" baseline="0" dirty="0" err="1"/>
              <a:t>obv</a:t>
            </a:r>
            <a:r>
              <a:rPr lang="en-US" baseline="0" dirty="0"/>
              <a:t>. </a:t>
            </a:r>
            <a:r>
              <a:rPr lang="en-US" baseline="0" dirty="0" err="1"/>
              <a:t>predmeti</a:t>
            </a:r>
            <a:r>
              <a:rPr lang="en-US" baseline="0" dirty="0"/>
              <a:t>)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10823381452318459"/>
          <c:y val="0.14856481481481484"/>
          <c:w val="0.87232174103237092"/>
          <c:h val="0.720887649460484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 KI MAG, 7.4..xlsx]Sheet1'!$E$44:$G$44</c:f>
              <c:strCache>
                <c:ptCount val="3"/>
                <c:pt idx="0">
                  <c:v>PIZP</c:v>
                </c:pt>
                <c:pt idx="1">
                  <c:v>ENERG.M.PROC.</c:v>
                </c:pt>
                <c:pt idx="2">
                  <c:v>SINTEZA P.</c:v>
                </c:pt>
              </c:strCache>
            </c:strRef>
          </c:cat>
          <c:val>
            <c:numRef>
              <c:f>'[2 KI MAG, 7.4..xlsx]Sheet1'!$E$45:$G$45</c:f>
              <c:numCache>
                <c:formatCode>0%</c:formatCode>
                <c:ptCount val="3"/>
                <c:pt idx="0">
                  <c:v>1</c:v>
                </c:pt>
                <c:pt idx="1">
                  <c:v>0.84615384615384615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FD-46D1-A888-573ED9463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848896"/>
        <c:axId val="1466862208"/>
      </c:barChart>
      <c:catAx>
        <c:axId val="146684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66862208"/>
        <c:crosses val="autoZero"/>
        <c:auto val="1"/>
        <c:lblAlgn val="ctr"/>
        <c:lblOffset val="100"/>
        <c:noMultiLvlLbl val="0"/>
      </c:catAx>
      <c:valAx>
        <c:axId val="14668622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6684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2. </a:t>
            </a:r>
            <a:r>
              <a:rPr lang="en-US" dirty="0" err="1"/>
              <a:t>letnik</a:t>
            </a:r>
            <a:r>
              <a:rPr lang="en-US" dirty="0"/>
              <a:t> MAG KI (</a:t>
            </a:r>
            <a:r>
              <a:rPr lang="en-US" dirty="0" err="1"/>
              <a:t>smer</a:t>
            </a:r>
            <a:r>
              <a:rPr lang="en-US" dirty="0"/>
              <a:t> BI, </a:t>
            </a:r>
            <a:r>
              <a:rPr lang="en-US" dirty="0" err="1"/>
              <a:t>obv</a:t>
            </a:r>
            <a:r>
              <a:rPr lang="en-US" dirty="0"/>
              <a:t>. </a:t>
            </a:r>
            <a:r>
              <a:rPr lang="en-US" dirty="0" err="1"/>
              <a:t>predmeti</a:t>
            </a:r>
            <a:r>
              <a:rPr lang="en-US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 KI MAG, 7.4..xlsx]Sheet1'!$E$47:$G$47</c:f>
              <c:strCache>
                <c:ptCount val="3"/>
                <c:pt idx="0">
                  <c:v>P.SUROVINE ZA</c:v>
                </c:pt>
                <c:pt idx="1">
                  <c:v>SOD.PROC.T. V ŽIV.</c:v>
                </c:pt>
                <c:pt idx="2">
                  <c:v>GENOMIKA V</c:v>
                </c:pt>
              </c:strCache>
            </c:strRef>
          </c:cat>
          <c:val>
            <c:numRef>
              <c:f>'[2 KI MAG, 7.4..xlsx]Sheet1'!$E$48:$G$48</c:f>
              <c:numCache>
                <c:formatCode>0%</c:formatCode>
                <c:ptCount val="3"/>
                <c:pt idx="0">
                  <c:v>1</c:v>
                </c:pt>
                <c:pt idx="1">
                  <c:v>0.5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C2-4776-BAAD-C6577ACA3E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10991184"/>
        <c:axId val="1310983280"/>
      </c:barChart>
      <c:catAx>
        <c:axId val="1310991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310983280"/>
        <c:crosses val="autoZero"/>
        <c:auto val="1"/>
        <c:lblAlgn val="ctr"/>
        <c:lblOffset val="100"/>
        <c:noMultiLvlLbl val="0"/>
      </c:catAx>
      <c:valAx>
        <c:axId val="131098328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310991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 letnik </a:t>
            </a:r>
            <a:r>
              <a:rPr lang="en-US" baseline="0"/>
              <a:t>(vsi študenti)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 KE UN, 6.4..xlsx]Sheet1'!$C$53</c:f>
              <c:strCache>
                <c:ptCount val="1"/>
                <c:pt idx="0">
                  <c:v>UNI KI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KE UN, 6.4..xlsx]Sheet1'!$D$52:$G$52</c:f>
              <c:strCache>
                <c:ptCount val="4"/>
                <c:pt idx="0">
                  <c:v>FIZ. KEM. I</c:v>
                </c:pt>
                <c:pt idx="1">
                  <c:v>ORG. KEM. I</c:v>
                </c:pt>
                <c:pt idx="2">
                  <c:v>ANALIZ. KEM. II</c:v>
                </c:pt>
                <c:pt idx="3">
                  <c:v>MAT C</c:v>
                </c:pt>
              </c:strCache>
            </c:strRef>
          </c:cat>
          <c:val>
            <c:numRef>
              <c:f>'[2 KE UN, 6.4..xlsx]Sheet1'!$D$53:$G$53</c:f>
              <c:numCache>
                <c:formatCode>0%</c:formatCode>
                <c:ptCount val="4"/>
                <c:pt idx="0">
                  <c:v>0.56999999999999995</c:v>
                </c:pt>
                <c:pt idx="1">
                  <c:v>0.86</c:v>
                </c:pt>
                <c:pt idx="2">
                  <c:v>0.28999999999999998</c:v>
                </c:pt>
                <c:pt idx="3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BE-42D9-949F-E41EA242531A}"/>
            </c:ext>
          </c:extLst>
        </c:ser>
        <c:ser>
          <c:idx val="1"/>
          <c:order val="1"/>
          <c:tx>
            <c:strRef>
              <c:f>'[2 KE UN, 6.4..xlsx]Sheet1'!$C$54</c:f>
              <c:strCache>
                <c:ptCount val="1"/>
                <c:pt idx="0">
                  <c:v>UNI KE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KE UN, 6.4..xlsx]Sheet1'!$D$52:$G$52</c:f>
              <c:strCache>
                <c:ptCount val="4"/>
                <c:pt idx="0">
                  <c:v>FIZ. KEM. I</c:v>
                </c:pt>
                <c:pt idx="1">
                  <c:v>ORG. KEM. I</c:v>
                </c:pt>
                <c:pt idx="2">
                  <c:v>ANALIZ. KEM. II</c:v>
                </c:pt>
                <c:pt idx="3">
                  <c:v>MAT C</c:v>
                </c:pt>
              </c:strCache>
            </c:strRef>
          </c:cat>
          <c:val>
            <c:numRef>
              <c:f>'[2 KE UN, 6.4..xlsx]Sheet1'!$D$54:$G$54</c:f>
              <c:numCache>
                <c:formatCode>0%</c:formatCode>
                <c:ptCount val="4"/>
                <c:pt idx="0">
                  <c:v>0.66666666666666663</c:v>
                </c:pt>
                <c:pt idx="1">
                  <c:v>1</c:v>
                </c:pt>
                <c:pt idx="2">
                  <c:v>0.625</c:v>
                </c:pt>
                <c:pt idx="3">
                  <c:v>0.41666666666666669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BE-42D9-949F-E41EA242531A}"/>
            </c:ext>
          </c:extLst>
        </c:ser>
        <c:ser>
          <c:idx val="2"/>
          <c:order val="2"/>
          <c:tx>
            <c:strRef>
              <c:f>'[2 KE UN, 6.4..xlsx]Sheet1'!$C$55</c:f>
              <c:strCache>
                <c:ptCount val="1"/>
                <c:pt idx="0">
                  <c:v>VS KT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 KE UN, 6.4..xlsx]Sheet1'!$D$52:$G$52</c:f>
              <c:strCache>
                <c:ptCount val="4"/>
                <c:pt idx="0">
                  <c:v>FIZ. KEM. I</c:v>
                </c:pt>
                <c:pt idx="1">
                  <c:v>ORG. KEM. I</c:v>
                </c:pt>
                <c:pt idx="2">
                  <c:v>ANALIZ. KEM. II</c:v>
                </c:pt>
                <c:pt idx="3">
                  <c:v>MAT C</c:v>
                </c:pt>
              </c:strCache>
            </c:strRef>
          </c:cat>
          <c:val>
            <c:numRef>
              <c:f>'[2 KE UN, 6.4..xlsx]Sheet1'!$D$55:$G$55</c:f>
              <c:numCache>
                <c:formatCode>0%</c:formatCode>
                <c:ptCount val="4"/>
                <c:pt idx="0">
                  <c:v>0.4</c:v>
                </c:pt>
                <c:pt idx="1">
                  <c:v>0.8</c:v>
                </c:pt>
                <c:pt idx="2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BE-42D9-949F-E41EA242531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6154927"/>
        <c:axId val="36153679"/>
      </c:barChart>
      <c:catAx>
        <c:axId val="36154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6153679"/>
        <c:crosses val="autoZero"/>
        <c:auto val="1"/>
        <c:lblAlgn val="ctr"/>
        <c:lblOffset val="100"/>
        <c:noMultiLvlLbl val="0"/>
      </c:catAx>
      <c:valAx>
        <c:axId val="36153679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36154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3. </a:t>
            </a:r>
            <a:r>
              <a:rPr lang="en-US" dirty="0" err="1"/>
              <a:t>letnik</a:t>
            </a:r>
            <a:r>
              <a:rPr lang="en-US" dirty="0"/>
              <a:t> UNI </a:t>
            </a:r>
            <a:r>
              <a:rPr lang="en-US" dirty="0" err="1"/>
              <a:t>Kemija</a:t>
            </a:r>
            <a:r>
              <a:rPr lang="en-US" dirty="0"/>
              <a:t> (</a:t>
            </a:r>
            <a:r>
              <a:rPr lang="en-US" dirty="0" err="1"/>
              <a:t>vsi</a:t>
            </a:r>
            <a:r>
              <a:rPr lang="en-US" dirty="0"/>
              <a:t> </a:t>
            </a:r>
            <a:r>
              <a:rPr lang="en-US" dirty="0" err="1"/>
              <a:t>študenti</a:t>
            </a:r>
            <a:r>
              <a:rPr lang="en-US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'[3 KE UN, 7.4..xlsx]Sheet1'!$D$41:$I$41</c:f>
              <c:strCache>
                <c:ptCount val="6"/>
                <c:pt idx="0">
                  <c:v>SEP. TEH.</c:v>
                </c:pt>
                <c:pt idx="1">
                  <c:v>TERMODIN.</c:v>
                </c:pt>
                <c:pt idx="2">
                  <c:v>ORG. SINTEZA</c:v>
                </c:pt>
                <c:pt idx="3">
                  <c:v>BIOKEM. IN UVOD</c:v>
                </c:pt>
                <c:pt idx="4">
                  <c:v>KRT I </c:v>
                </c:pt>
                <c:pt idx="5">
                  <c:v>ORG. ANALIZA</c:v>
                </c:pt>
              </c:strCache>
            </c:strRef>
          </c:cat>
          <c:val>
            <c:numRef>
              <c:f>'[3 KE UN, 7.4..xlsx]Sheet1'!$D$42:$I$42</c:f>
              <c:numCache>
                <c:formatCode>0%</c:formatCode>
                <c:ptCount val="6"/>
                <c:pt idx="0">
                  <c:v>0.86956521739130432</c:v>
                </c:pt>
                <c:pt idx="1">
                  <c:v>0.47826086956521741</c:v>
                </c:pt>
                <c:pt idx="2">
                  <c:v>0.73913043478260865</c:v>
                </c:pt>
                <c:pt idx="3">
                  <c:v>0.21739130434782608</c:v>
                </c:pt>
                <c:pt idx="4">
                  <c:v>0.21739130434782608</c:v>
                </c:pt>
                <c:pt idx="5">
                  <c:v>0.91304347826086951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0A-408F-A8BF-01818FD45B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18283472"/>
        <c:axId val="1018283056"/>
      </c:barChart>
      <c:catAx>
        <c:axId val="101828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18283056"/>
        <c:crosses val="autoZero"/>
        <c:auto val="1"/>
        <c:lblAlgn val="ctr"/>
        <c:lblOffset val="100"/>
        <c:noMultiLvlLbl val="0"/>
      </c:catAx>
      <c:valAx>
        <c:axId val="101828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01828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3. </a:t>
            </a:r>
            <a:r>
              <a:rPr lang="en-US" dirty="0" err="1"/>
              <a:t>letnik</a:t>
            </a:r>
            <a:r>
              <a:rPr lang="en-US" dirty="0"/>
              <a:t> VS KT (</a:t>
            </a:r>
            <a:r>
              <a:rPr lang="en-US" dirty="0" err="1"/>
              <a:t>vsi</a:t>
            </a:r>
            <a:r>
              <a:rPr lang="en-US" dirty="0"/>
              <a:t> </a:t>
            </a:r>
            <a:r>
              <a:rPr lang="en-US" dirty="0" err="1"/>
              <a:t>študenti</a:t>
            </a:r>
            <a:r>
              <a:rPr lang="en-US" dirty="0"/>
              <a:t>, </a:t>
            </a:r>
            <a:r>
              <a:rPr lang="en-US" dirty="0" err="1"/>
              <a:t>obv</a:t>
            </a:r>
            <a:r>
              <a:rPr lang="en-US" dirty="0"/>
              <a:t>. </a:t>
            </a:r>
            <a:r>
              <a:rPr lang="en-US" dirty="0" err="1"/>
              <a:t>predmeti</a:t>
            </a:r>
            <a:r>
              <a:rPr lang="en-US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'[3 KT VS, 7.4..xlsx]Sheet1'!$E$36:$H$36</c:f>
              <c:strCache>
                <c:ptCount val="4"/>
                <c:pt idx="0">
                  <c:v>REGULACIJA P.</c:v>
                </c:pt>
                <c:pt idx="1">
                  <c:v>ANALIZA P.</c:v>
                </c:pt>
                <c:pt idx="2">
                  <c:v>EKONOMIJA</c:v>
                </c:pt>
                <c:pt idx="3">
                  <c:v>SINTEZA P.</c:v>
                </c:pt>
              </c:strCache>
            </c:strRef>
          </c:cat>
          <c:val>
            <c:numRef>
              <c:f>'[3 KT VS, 7.4..xlsx]Sheet1'!$E$37:$H$37</c:f>
              <c:numCache>
                <c:formatCode>0%</c:formatCode>
                <c:ptCount val="4"/>
                <c:pt idx="0">
                  <c:v>0.88235294117647056</c:v>
                </c:pt>
                <c:pt idx="1">
                  <c:v>0.76470588235294112</c:v>
                </c:pt>
                <c:pt idx="2">
                  <c:v>1</c:v>
                </c:pt>
                <c:pt idx="3">
                  <c:v>0.94117647058823528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91-4340-976C-C3640F393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03866335"/>
        <c:axId val="2003867167"/>
      </c:barChart>
      <c:catAx>
        <c:axId val="2003866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3867167"/>
        <c:crosses val="autoZero"/>
        <c:auto val="1"/>
        <c:lblAlgn val="ctr"/>
        <c:lblOffset val="100"/>
        <c:noMultiLvlLbl val="0"/>
      </c:catAx>
      <c:valAx>
        <c:axId val="2003867167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038663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3. </a:t>
            </a:r>
            <a:r>
              <a:rPr lang="en-US" dirty="0" err="1"/>
              <a:t>letnik</a:t>
            </a:r>
            <a:r>
              <a:rPr lang="en-US" dirty="0"/>
              <a:t> UNI KT (</a:t>
            </a:r>
            <a:r>
              <a:rPr lang="en-US" dirty="0" err="1"/>
              <a:t>vsi</a:t>
            </a:r>
            <a:r>
              <a:rPr lang="en-US" dirty="0"/>
              <a:t> </a:t>
            </a:r>
            <a:r>
              <a:rPr lang="en-US" dirty="0" err="1"/>
              <a:t>študenti</a:t>
            </a:r>
            <a:r>
              <a:rPr lang="en-US" dirty="0"/>
              <a:t>, </a:t>
            </a:r>
            <a:r>
              <a:rPr lang="en-US" dirty="0" err="1"/>
              <a:t>obv</a:t>
            </a:r>
            <a:r>
              <a:rPr lang="en-US" dirty="0"/>
              <a:t>. </a:t>
            </a:r>
            <a:r>
              <a:rPr lang="en-US" dirty="0" err="1"/>
              <a:t>predmeti</a:t>
            </a:r>
            <a:r>
              <a:rPr lang="en-US" dirty="0"/>
              <a:t>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'[3 KT UN, 7.4..xlsx]Sheet1'!$F$41:$J$41</c:f>
              <c:strCache>
                <c:ptCount val="5"/>
                <c:pt idx="0">
                  <c:v>SEP. TEH. II</c:v>
                </c:pt>
                <c:pt idx="1">
                  <c:v>TERMOD.</c:v>
                </c:pt>
                <c:pt idx="2">
                  <c:v>DINAMIKA P.</c:v>
                </c:pt>
                <c:pt idx="3">
                  <c:v>KRT I</c:v>
                </c:pt>
                <c:pt idx="4">
                  <c:v>BIOK. IN MOL.B.</c:v>
                </c:pt>
              </c:strCache>
            </c:strRef>
          </c:cat>
          <c:val>
            <c:numRef>
              <c:f>'[3 KT UN, 7.4..xlsx]Sheet1'!$F$42:$J$42</c:f>
              <c:numCache>
                <c:formatCode>0%</c:formatCode>
                <c:ptCount val="5"/>
                <c:pt idx="0">
                  <c:v>0.9</c:v>
                </c:pt>
                <c:pt idx="1">
                  <c:v>0.55000000000000004</c:v>
                </c:pt>
                <c:pt idx="2">
                  <c:v>0.95</c:v>
                </c:pt>
                <c:pt idx="3">
                  <c:v>0.15</c:v>
                </c:pt>
                <c:pt idx="4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64-4644-B06B-C115FD77C5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54857696"/>
        <c:axId val="1154858112"/>
      </c:barChart>
      <c:catAx>
        <c:axId val="115485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154858112"/>
        <c:crosses val="autoZero"/>
        <c:auto val="1"/>
        <c:lblAlgn val="ctr"/>
        <c:lblOffset val="100"/>
        <c:noMultiLvlLbl val="0"/>
      </c:catAx>
      <c:valAx>
        <c:axId val="1154858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15485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1. letnik MAG Kemija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'[1 KE MAG, 7.4..xlsx]Sheet1'!$D$36:$I$36</c:f>
              <c:strCache>
                <c:ptCount val="6"/>
                <c:pt idx="0">
                  <c:v>KOORDIN. KEM.</c:v>
                </c:pt>
                <c:pt idx="1">
                  <c:v>ANALIZNA KEM.</c:v>
                </c:pt>
                <c:pt idx="2">
                  <c:v>ORG. KEM.</c:v>
                </c:pt>
                <c:pt idx="3">
                  <c:v>BIOKEM. IN M.B.</c:v>
                </c:pt>
                <c:pt idx="4">
                  <c:v>SAM</c:v>
                </c:pt>
                <c:pt idx="5">
                  <c:v>STR. IN KOL. KEM.</c:v>
                </c:pt>
              </c:strCache>
            </c:strRef>
          </c:cat>
          <c:val>
            <c:numRef>
              <c:f>'[1 KE MAG, 7.4..xlsx]Sheet1'!$D$37:$I$37</c:f>
              <c:numCache>
                <c:formatCode>0%</c:formatCode>
                <c:ptCount val="6"/>
                <c:pt idx="0">
                  <c:v>0.44444444444444442</c:v>
                </c:pt>
                <c:pt idx="1">
                  <c:v>0.88888888888888884</c:v>
                </c:pt>
                <c:pt idx="2">
                  <c:v>0.77777777777777779</c:v>
                </c:pt>
                <c:pt idx="3">
                  <c:v>0.77777777777777779</c:v>
                </c:pt>
                <c:pt idx="4">
                  <c:v>0.16666666666666666</c:v>
                </c:pt>
                <c:pt idx="5">
                  <c:v>0.66666666666666663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9C-4F36-BB44-E2A7F7D3DA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971744"/>
        <c:axId val="472971328"/>
      </c:barChart>
      <c:catAx>
        <c:axId val="47297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72971328"/>
        <c:crosses val="autoZero"/>
        <c:auto val="1"/>
        <c:lblAlgn val="ctr"/>
        <c:lblOffset val="100"/>
        <c:noMultiLvlLbl val="0"/>
      </c:catAx>
      <c:valAx>
        <c:axId val="47297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72971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 letnik MAG Kemija (obvezni predmeti)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 KE MAG, 7.4..xlsx]Sheet1'!$D$31:$F$31</c:f>
              <c:strCache>
                <c:ptCount val="3"/>
                <c:pt idx="0">
                  <c:v>ORG. ANALIZA</c:v>
                </c:pt>
                <c:pt idx="1">
                  <c:v>ELEKTROKEM. M.</c:v>
                </c:pt>
                <c:pt idx="2">
                  <c:v>MOLEKUL.MOD.</c:v>
                </c:pt>
              </c:strCache>
            </c:strRef>
          </c:cat>
          <c:val>
            <c:numRef>
              <c:f>'[2 KE MAG, 7.4..xlsx]Sheet1'!$D$32:$F$32</c:f>
              <c:numCache>
                <c:formatCode>0%</c:formatCode>
                <c:ptCount val="3"/>
                <c:pt idx="0">
                  <c:v>0.7857142857142857</c:v>
                </c:pt>
                <c:pt idx="1">
                  <c:v>0.9285714285714286</c:v>
                </c:pt>
                <c:pt idx="2">
                  <c:v>0.7857142857142857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4F-4A37-9592-1B2D77365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97050560"/>
        <c:axId val="1297052224"/>
      </c:barChart>
      <c:catAx>
        <c:axId val="129705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297052224"/>
        <c:crosses val="autoZero"/>
        <c:auto val="1"/>
        <c:lblAlgn val="ctr"/>
        <c:lblOffset val="100"/>
        <c:noMultiLvlLbl val="0"/>
      </c:catAx>
      <c:valAx>
        <c:axId val="12970522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297050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2. letnik MAG KI (smer</a:t>
            </a:r>
            <a:r>
              <a:rPr lang="en-US" baseline="0"/>
              <a:t> KI)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66848896"/>
        <c:axId val="1466862208"/>
      </c:barChart>
      <c:catAx>
        <c:axId val="146684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66862208"/>
        <c:crosses val="autoZero"/>
        <c:auto val="1"/>
        <c:lblAlgn val="ctr"/>
        <c:lblOffset val="100"/>
        <c:noMultiLvlLbl val="0"/>
      </c:catAx>
      <c:valAx>
        <c:axId val="1466862208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1466848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1. letnik MAG KI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'[1 KI MAG, 7.4..xlsx]Sheet1'!$D$44:$G$44</c:f>
              <c:strCache>
                <c:ptCount val="4"/>
                <c:pt idx="0">
                  <c:v>TDT</c:v>
                </c:pt>
                <c:pt idx="1">
                  <c:v>NAČ.PROC.</c:v>
                </c:pt>
                <c:pt idx="2">
                  <c:v>KRT II</c:v>
                </c:pt>
                <c:pt idx="3">
                  <c:v>DIN. IN OPT. P.</c:v>
                </c:pt>
              </c:strCache>
            </c:strRef>
          </c:cat>
          <c:val>
            <c:numRef>
              <c:f>'[1 KI MAG, 7.4..xlsx]Sheet1'!$D$45:$G$45</c:f>
              <c:numCache>
                <c:formatCode>0%</c:formatCode>
                <c:ptCount val="4"/>
                <c:pt idx="0">
                  <c:v>0.5</c:v>
                </c:pt>
                <c:pt idx="1">
                  <c:v>0.96153846153846156</c:v>
                </c:pt>
                <c:pt idx="2">
                  <c:v>0.76923076923076927</c:v>
                </c:pt>
                <c:pt idx="3">
                  <c:v>0.96153846153846156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BB-49C9-8CFE-CB60410F4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2991296"/>
        <c:axId val="473008768"/>
      </c:barChart>
      <c:catAx>
        <c:axId val="47299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73008768"/>
        <c:crosses val="autoZero"/>
        <c:auto val="1"/>
        <c:lblAlgn val="ctr"/>
        <c:lblOffset val="100"/>
        <c:noMultiLvlLbl val="0"/>
      </c:catAx>
      <c:valAx>
        <c:axId val="4730087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4729912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4C3A0-2CEE-4E7E-8035-FBEB42CFE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887666-F0ED-4DCE-9EB6-D2C742BC53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AD9687-5770-485A-BDCF-ABD2D03CA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83AD6-4DBD-451D-AA5C-D59136B03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B09CD-5985-407A-AAD8-940B27539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066126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7D325-2582-4E34-8919-0879B143E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4446E-7813-4B1F-9473-0E67E358D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913F0-C345-412F-8430-6A6BD9AEA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3FD7-9777-449F-95ED-7C41EC64B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93000-1888-4B1A-8F2F-878C03AFB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09710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5BCCAB-5253-41C0-BFFC-157945581A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411916-17DF-4A93-A092-FEE2A9509F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3BA1C-2B71-458C-9F1C-2D25A1B4D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6DA89-559C-4885-B286-EDAC56BE6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8F1D4-06E1-4D7D-A06C-EAA487CC4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509901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CAB1-C790-4382-BD8C-8046A21AA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00605-FF5F-4C82-8514-E8A0DCB25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C747B-C0B5-412E-B2AE-A52EBD8A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F0C3B0-C6F1-4286-83FC-BA420782E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209AF3-1994-4CA6-AEE0-5F1119966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92236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27032-8EA4-40D4-AF6B-A4CE7B43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EB0055-E212-44C2-83AE-A588C867C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3248D-8611-4EA9-8564-7A741EF9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26DFA-70A7-4B93-BEB0-9FE181D32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08AC93-360B-4FF5-9AAA-16DC23BBA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4323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880A8-8542-45DE-98DC-A42F39EF5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B5A92-AB96-428B-981A-6A112C30AE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EACB8-EA47-4603-8F4E-C8DF3F73A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623A2-B5F6-45AD-963B-BFD4A9B88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85081-319D-4005-89FF-45BC261C6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EEA8AA-9D9F-416E-B892-B5311F00D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65814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0CDF1-B07D-47A7-87D1-093E5FF2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4C6A5F-943C-4157-B24B-79E401C06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45B82-1010-4257-926F-92755B6EB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1A90E-859B-4B38-BD85-74D7A6DC9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71C680-A9F4-4FE4-8113-C1F339952A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ECB25-4D30-424E-9FC2-0BC194A43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3FD008-9A5D-46E3-BB7C-85E5ACE53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7E35A7-BCF6-4609-80CC-523798EB2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5582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A8058-F833-4354-81CB-D379A43D5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2B7D9B-F013-46F5-88B6-1AD83F8D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B96416-9C7B-41A6-905D-5F995AD3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78FE0-D3F3-4250-AA3C-CE7871119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34669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68885-AD36-4A37-8E3E-091ED91D6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819D71-43A8-432D-98F8-2E1A4AE9D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4D2F04-3224-41B5-BA0E-CF5BEB4D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3671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A095A-2DD7-42A7-A4DE-76AD1F0AC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3C052-5BA4-48CF-9A7A-C8E718570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D7331-9356-457C-A030-3098F1AE5E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728BD-B0B5-454B-87E7-C490AEDC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AF4DE-7252-4119-B715-5DA53BDD0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3F10F-5EEE-41DF-B5FF-904A60E00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67120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F1A87-1753-4EA8-A3A3-6CD30FAD3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3D85D37-2689-4EF5-BB23-23330A9F6F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C825C2-203C-4FF7-A53C-9EFFA11732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22237-CF33-432B-BBF3-4853AEE55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63C5BA-FCAB-48DD-B1D7-45C8D892F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7053B-32E0-4B9E-B6BF-9DF9594D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78450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8C1562-FCD9-4DA9-A1FF-03335802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F4204-D34E-451F-93A6-1E2554F36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60755-44E9-48F2-8738-5F30A9AC4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9A35A-5A2D-48D9-B14A-102FB57DD08C}" type="datetimeFigureOut">
              <a:rPr lang="en-SI" smtClean="0"/>
              <a:t>04/08/2021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A816A5-A4C9-4955-8963-5B73C1CB6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D31F4-CDCD-474C-97DC-4D3D17FF9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2918-B46D-44CA-9E68-D7827DFE52B7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433155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4DBD265-95EB-41BB-A4E6-25B1A2B3AE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773993"/>
              </p:ext>
            </p:extLst>
          </p:nvPr>
        </p:nvGraphicFramePr>
        <p:xfrm>
          <a:off x="2366641" y="843516"/>
          <a:ext cx="7358606" cy="5018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4942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85EC4D42-4798-462E-926A-1E0F5627A1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81917"/>
              </p:ext>
            </p:extLst>
          </p:nvPr>
        </p:nvGraphicFramePr>
        <p:xfrm>
          <a:off x="2787502" y="1190847"/>
          <a:ext cx="6616995" cy="4375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063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69760754-8570-49D6-9676-20494BB111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970654"/>
              </p:ext>
            </p:extLst>
          </p:nvPr>
        </p:nvGraphicFramePr>
        <p:xfrm>
          <a:off x="511805" y="282259"/>
          <a:ext cx="4905375" cy="3024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3CDE896-F632-417B-A8F1-0BA9237D48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759810"/>
              </p:ext>
            </p:extLst>
          </p:nvPr>
        </p:nvGraphicFramePr>
        <p:xfrm>
          <a:off x="3766159" y="368578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EA94238-F974-4AD4-BA54-5012879D3A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2208484"/>
              </p:ext>
            </p:extLst>
          </p:nvPr>
        </p:nvGraphicFramePr>
        <p:xfrm>
          <a:off x="6354725" y="282259"/>
          <a:ext cx="4572000" cy="2889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99372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D498E79C-D466-44DF-8D53-F7C6C692E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019333"/>
              </p:ext>
            </p:extLst>
          </p:nvPr>
        </p:nvGraphicFramePr>
        <p:xfrm>
          <a:off x="778701" y="173798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A27836D-D331-4F2F-B528-70E336A1E5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256019"/>
              </p:ext>
            </p:extLst>
          </p:nvPr>
        </p:nvGraphicFramePr>
        <p:xfrm>
          <a:off x="6440466" y="1737986"/>
          <a:ext cx="4572000" cy="2674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A7C5A10-6FE6-4D08-968F-C02617E90F78}"/>
              </a:ext>
            </a:extLst>
          </p:cNvPr>
          <p:cNvGraphicFramePr>
            <a:graphicFrameLocks/>
          </p:cNvGraphicFramePr>
          <p:nvPr/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31408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1B1E55D-1CA6-42CB-B6C9-300EB441FA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4884551"/>
              </p:ext>
            </p:extLst>
          </p:nvPr>
        </p:nvGraphicFramePr>
        <p:xfrm>
          <a:off x="3722318" y="297712"/>
          <a:ext cx="4572000" cy="2878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A7C5A10-6FE6-4D08-968F-C02617E90F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9252958"/>
              </p:ext>
            </p:extLst>
          </p:nvPr>
        </p:nvGraphicFramePr>
        <p:xfrm>
          <a:off x="1148317" y="360237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F01743E1-BF5A-4167-BED7-B2F3C7C4E5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3825512"/>
              </p:ext>
            </p:extLst>
          </p:nvPr>
        </p:nvGraphicFramePr>
        <p:xfrm>
          <a:off x="7022391" y="353721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87695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103</Words>
  <Application>Microsoft Office PowerPoint</Application>
  <PresentationFormat>Widescreen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Zorka Novak Pintarič</dc:creator>
  <cp:lastModifiedBy>Sonja Roj</cp:lastModifiedBy>
  <cp:revision>2</cp:revision>
  <cp:lastPrinted>2021-04-08T09:28:56Z</cp:lastPrinted>
  <dcterms:created xsi:type="dcterms:W3CDTF">2021-04-07T07:43:46Z</dcterms:created>
  <dcterms:modified xsi:type="dcterms:W3CDTF">2021-04-08T09:31:10Z</dcterms:modified>
</cp:coreProperties>
</file>